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4" r:id="rId1"/>
  </p:sldMasterIdLst>
  <p:notesMasterIdLst>
    <p:notesMasterId r:id="rId18"/>
  </p:notesMasterIdLst>
  <p:handoutMasterIdLst>
    <p:handoutMasterId r:id="rId19"/>
  </p:handoutMasterIdLst>
  <p:sldIdLst>
    <p:sldId id="647" r:id="rId2"/>
    <p:sldId id="525" r:id="rId3"/>
    <p:sldId id="586" r:id="rId4"/>
    <p:sldId id="587" r:id="rId5"/>
    <p:sldId id="666" r:id="rId6"/>
    <p:sldId id="256" r:id="rId7"/>
    <p:sldId id="526" r:id="rId8"/>
    <p:sldId id="668" r:id="rId9"/>
    <p:sldId id="556" r:id="rId10"/>
    <p:sldId id="652" r:id="rId11"/>
    <p:sldId id="651" r:id="rId12"/>
    <p:sldId id="650" r:id="rId13"/>
    <p:sldId id="669" r:id="rId14"/>
    <p:sldId id="670" r:id="rId15"/>
    <p:sldId id="544" r:id="rId16"/>
    <p:sldId id="667" r:id="rId17"/>
  </p:sldIdLst>
  <p:sldSz cx="9144000" cy="5143500" type="screen16x9"/>
  <p:notesSz cx="6858000" cy="9144000"/>
  <p:embeddedFontLst>
    <p:embeddedFont>
      <p:font typeface="Cambria Math" pitchFamily="18" charset="0"/>
      <p:regular r:id="rId20"/>
    </p:embeddedFont>
    <p:embeddedFont>
      <p:font typeface="楷体" pitchFamily="49" charset="-122"/>
      <p:regular r:id="rId21"/>
    </p:embeddedFont>
    <p:embeddedFont>
      <p:font typeface="隶书" pitchFamily="49" charset="-122"/>
      <p:regular r:id="rId22"/>
    </p:embeddedFont>
    <p:embeddedFont>
      <p:font typeface="Calibri" pitchFamily="34" charset="0"/>
      <p:regular r:id="rId23"/>
      <p:bold r:id="rId24"/>
      <p:italic r:id="rId25"/>
      <p:boldItalic r:id="rId26"/>
    </p:embeddedFont>
    <p:embeddedFont>
      <p:font typeface="黑体" pitchFamily="49" charset="-122"/>
      <p:regular r:id="rId27"/>
    </p:embeddedFont>
  </p:embeddedFontLst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591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B0"/>
    <a:srgbClr val="FD9F00"/>
    <a:srgbClr val="4EC1B8"/>
    <a:srgbClr val="4ECE9F"/>
    <a:srgbClr val="77CF2E"/>
    <a:srgbClr val="85BD4B"/>
    <a:srgbClr val="B8E5F8"/>
    <a:srgbClr val="E0F1EF"/>
    <a:srgbClr val="FFE916"/>
    <a:srgbClr val="FDD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5062" autoAdjust="0"/>
  </p:normalViewPr>
  <p:slideViewPr>
    <p:cSldViewPr showGuides="1">
      <p:cViewPr varScale="1">
        <p:scale>
          <a:sx n="140" d="100"/>
          <a:sy n="140" d="100"/>
        </p:scale>
        <p:origin x="-882" y="-90"/>
      </p:cViewPr>
      <p:guideLst>
        <p:guide orient="horz" pos="1591"/>
        <p:guide pos="285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7262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2793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9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162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7"/>
            <a:ext cx="1605280" cy="521970"/>
          </a:xfrm>
          <a:prstGeom prst="rect">
            <a:avLst/>
          </a:prstGeom>
          <a:noFill/>
        </p:spPr>
        <p:txBody>
          <a:bodyPr wrap="square" lIns="91351" tIns="45676" rIns="91351" bIns="45676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1" tIns="45676" rIns="91351" bIns="45676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3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29" y="267637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51" tIns="45675" rIns="91351" bIns="4567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7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8" y="195543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9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7" y="915038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6"/>
            <a:ext cx="2448272" cy="584775"/>
          </a:xfrm>
          <a:prstGeom prst="rect">
            <a:avLst/>
          </a:prstGeom>
          <a:noFill/>
        </p:spPr>
        <p:txBody>
          <a:bodyPr wrap="square" lIns="91351" tIns="45676" rIns="91351" bIns="45676" rtlCol="0">
            <a:spAutoFit/>
          </a:bodyPr>
          <a:lstStyle/>
          <a:p>
            <a:pPr algn="ctr"/>
            <a:r>
              <a:rPr kumimoji="1"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</a:p>
        </p:txBody>
      </p:sp>
    </p:spTree>
    <p:extLst>
      <p:ext uri="{BB962C8B-B14F-4D97-AF65-F5344CB8AC3E}">
        <p14:creationId xmlns:p14="http://schemas.microsoft.com/office/powerpoint/2010/main" val="31215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13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090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元内容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71" y="160660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1" tIns="45690" rIns="91381" bIns="456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单元内容结构图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1" y="648970"/>
            <a:ext cx="302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1" tIns="45676" rIns="91351" bIns="45676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32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1" tIns="45676" rIns="91351" bIns="45676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7"/>
            <a:ext cx="1605280" cy="521970"/>
          </a:xfrm>
          <a:prstGeom prst="rect">
            <a:avLst/>
          </a:prstGeom>
          <a:noFill/>
        </p:spPr>
        <p:txBody>
          <a:bodyPr wrap="square" lIns="91351" tIns="45676" rIns="91351" bIns="45676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288094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71" y="160660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1" tIns="45690" rIns="91381" bIns="456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学习重难点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0" y="648970"/>
            <a:ext cx="230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1" tIns="45676" rIns="91351" bIns="45676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44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51" tIns="45676" rIns="91351" bIns="45676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1" tIns="45676" rIns="91351" bIns="45676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44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回顾复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51" tIns="45676" rIns="91351" bIns="45676" rtlCol="0">
            <a:spAutoFit/>
          </a:bodyPr>
          <a:lstStyle/>
          <a:p>
            <a:r>
              <a:rPr kumimoji="1"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回顾复习</a:t>
            </a:r>
            <a:endParaRPr kumimoji="1"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1" tIns="45676" rIns="91351" bIns="45676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97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7"/>
            <a:ext cx="1605280" cy="521970"/>
          </a:xfrm>
          <a:prstGeom prst="rect">
            <a:avLst/>
          </a:prstGeom>
          <a:noFill/>
        </p:spPr>
        <p:txBody>
          <a:bodyPr wrap="square" lIns="91351" tIns="45676" rIns="91351" bIns="45676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1" tIns="45676" rIns="91351" bIns="45676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06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7"/>
            <a:ext cx="1605280" cy="521970"/>
          </a:xfrm>
          <a:prstGeom prst="rect">
            <a:avLst/>
          </a:prstGeom>
          <a:noFill/>
        </p:spPr>
        <p:txBody>
          <a:bodyPr wrap="square" lIns="91351" tIns="45676" rIns="91351" bIns="45676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1" tIns="45676" rIns="91351" bIns="45676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43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2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015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7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12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7" indent="-342797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29" indent="-285665" algn="l" defTabSz="914127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9" indent="-228531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7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4" indent="-228531" algn="l" defTabSz="914127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910" indent="-228531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3" indent="-228531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5" indent="-228531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1" algn="l" defTabSz="914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27" algn="l" defTabSz="914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90" algn="l" defTabSz="914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3" algn="l" defTabSz="914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5" algn="l" defTabSz="914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3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547664" y="1203598"/>
            <a:ext cx="6750566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第四章</a:t>
            </a:r>
            <a:r>
              <a:rPr lang="en-US" altLang="zh-CN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r>
              <a:rPr lang="zh-CN" altLang="en-US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整式的加减</a:t>
            </a:r>
            <a:r>
              <a:rPr lang="zh-CN" altLang="en-US" sz="32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endParaRPr lang="en-US" altLang="zh-CN" sz="3200" dirty="0">
              <a:latin typeface="+mj-ea"/>
              <a:ea typeface="+mj-ea"/>
            </a:endParaRPr>
          </a:p>
          <a:p>
            <a:pPr algn="ctr">
              <a:lnSpc>
                <a:spcPct val="130000"/>
              </a:lnSpc>
            </a:pPr>
            <a:r>
              <a:rPr lang="en-US" altLang="zh-CN" sz="40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4.1 </a:t>
            </a:r>
            <a:r>
              <a:rPr lang="zh-CN" altLang="en-US" sz="40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整式</a:t>
            </a:r>
            <a:endParaRPr lang="en-US" altLang="zh-CN" sz="2800" dirty="0">
              <a:latin typeface="+mj-ea"/>
              <a:ea typeface="+mj-ea"/>
            </a:endParaRPr>
          </a:p>
          <a:p>
            <a:pPr algn="ctr">
              <a:lnSpc>
                <a:spcPct val="13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第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课时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多项式和整式 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576" y="987574"/>
            <a:ext cx="8236585" cy="14542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3200" b="1" dirty="0">
                <a:latin typeface="宋体" pitchFamily="2" charset="-122"/>
                <a:sym typeface="+mn-ea"/>
              </a:rPr>
              <a:t>单项式：这些代数式都是数或字母的乘积，像这样的代数式叫作单项式。</a:t>
            </a:r>
            <a:endParaRPr lang="zh-CN" altLang="en-US" sz="3200" b="1" dirty="0">
              <a:latin typeface="宋体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576" y="2716044"/>
            <a:ext cx="7470775" cy="6047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20000"/>
              </a:lnSpc>
            </a:pPr>
            <a:r>
              <a:rPr lang="zh-CN" sz="3200" b="1" dirty="0">
                <a:latin typeface="宋体" pitchFamily="2" charset="-122"/>
                <a:sym typeface="+mn-ea"/>
              </a:rPr>
              <a:t>多项式：几个单项式的和叫做多项式。</a:t>
            </a:r>
            <a:endParaRPr lang="zh-CN" altLang="en-US" sz="3200" b="1" dirty="0">
              <a:latin typeface="宋体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20446" y="3652034"/>
            <a:ext cx="634365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3600" b="0">
                <a:solidFill>
                  <a:srgbClr val="0070C0"/>
                </a:solidFill>
                <a:ea typeface="宋体" panose="02010600030101010101" pitchFamily="2" charset="-122"/>
              </a:rPr>
              <a:t>单项式</a:t>
            </a:r>
            <a:r>
              <a:rPr lang="zh-CN" sz="3600" b="0">
                <a:ea typeface="宋体" panose="02010600030101010101" pitchFamily="2" charset="-122"/>
              </a:rPr>
              <a:t>与</a:t>
            </a:r>
            <a:r>
              <a:rPr lang="zh-CN" sz="3600" b="0">
                <a:solidFill>
                  <a:srgbClr val="0070C0"/>
                </a:solidFill>
                <a:ea typeface="宋体" panose="02010600030101010101" pitchFamily="2" charset="-122"/>
              </a:rPr>
              <a:t>多项式</a:t>
            </a:r>
            <a:r>
              <a:rPr lang="zh-CN" sz="3600" b="0">
                <a:ea typeface="宋体" panose="02010600030101010101" pitchFamily="2" charset="-122"/>
              </a:rPr>
              <a:t>统称为</a:t>
            </a:r>
            <a:r>
              <a:rPr lang="zh-CN" sz="3600" b="0">
                <a:solidFill>
                  <a:srgbClr val="FF0000"/>
                </a:solidFill>
                <a:ea typeface="宋体" panose="02010600030101010101" pitchFamily="2" charset="-122"/>
              </a:rPr>
              <a:t>整式</a:t>
            </a:r>
            <a:r>
              <a:rPr lang="zh-CN" sz="3600" b="0">
                <a:ea typeface="宋体" panose="02010600030101010101" pitchFamily="2" charset="-122"/>
              </a:rPr>
              <a:t>。</a:t>
            </a:r>
            <a:endParaRPr lang="zh-CN" altLang="en-US" sz="3600" b="0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框 106"/>
          <p:cNvSpPr txBox="1"/>
          <p:nvPr/>
        </p:nvSpPr>
        <p:spPr>
          <a:xfrm>
            <a:off x="745205" y="1059582"/>
            <a:ext cx="764159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sz="2400" b="1" dirty="0" err="1" smtClean="0">
                <a:latin typeface="Times New Roman" pitchFamily="18" charset="0"/>
                <a:cs typeface="Times New Roman" pitchFamily="18" charset="0"/>
              </a:rPr>
              <a:t>用多项式填空</a:t>
            </a:r>
            <a:r>
              <a:rPr sz="2400" b="1" dirty="0" err="1">
                <a:latin typeface="Times New Roman" pitchFamily="18" charset="0"/>
                <a:cs typeface="Times New Roman" pitchFamily="18" charset="0"/>
              </a:rPr>
              <a:t>，并指出它们的项和次数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94595" y="1525539"/>
            <a:ext cx="8184515" cy="93634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20000"/>
              </a:lnSpc>
            </a:pPr>
            <a:r>
              <a:rPr lang="zh-CN" sz="2400" b="1" dirty="0">
                <a:latin typeface="Times New Roman" pitchFamily="18" charset="0"/>
                <a:cs typeface="Times New Roman" pitchFamily="18" charset="0"/>
              </a:rPr>
              <a:t>（1）一个长方形相邻两边长分别为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2400" b="1" i="1" dirty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sz="2400" b="1" dirty="0">
                <a:latin typeface="Times New Roman" pitchFamily="18" charset="0"/>
                <a:cs typeface="Times New Roman" pitchFamily="18" charset="0"/>
              </a:rPr>
              <a:t>，则这个长方形的周长为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  <a:sym typeface="+mn-ea"/>
              </a:rPr>
              <a:t>    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  <a:sym typeface="+mn-ea"/>
              </a:rPr>
              <a:t>              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595230" y="2434859"/>
            <a:ext cx="8133080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400" b="1" dirty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sz="2400" b="1" dirty="0"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  <a:sym typeface="+mn-ea"/>
              </a:rPr>
              <a:t>m</a:t>
            </a:r>
            <a:r>
              <a:rPr lang="zh-CN" sz="2400" b="1" dirty="0">
                <a:latin typeface="Times New Roman" pitchFamily="18" charset="0"/>
                <a:cs typeface="Times New Roman" pitchFamily="18" charset="0"/>
              </a:rPr>
              <a:t>为一个有理数，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  <a:sym typeface="+mn-ea"/>
              </a:rPr>
              <a:t>m</a:t>
            </a:r>
            <a:r>
              <a:rPr lang="zh-CN" sz="2400" b="1" dirty="0">
                <a:latin typeface="Times New Roman" pitchFamily="18" charset="0"/>
                <a:cs typeface="Times New Roman" pitchFamily="18" charset="0"/>
              </a:rPr>
              <a:t>的立方与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sz="2400" b="1" dirty="0">
                <a:latin typeface="Times New Roman" pitchFamily="18" charset="0"/>
                <a:cs typeface="Times New Roman" pitchFamily="18" charset="0"/>
              </a:rPr>
              <a:t>的差为</a:t>
            </a:r>
            <a:r>
              <a:rPr lang="zh-CN" sz="24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u="sng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altLang="zh-CN" sz="2400" b="1" u="sng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zh-CN" sz="24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zh-CN" sz="2400" b="1" u="sng" dirty="0"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en-US" altLang="zh-CN" sz="2400" b="1" u="sng" dirty="0">
                <a:latin typeface="Times New Roman" pitchFamily="18" charset="0"/>
                <a:cs typeface="Times New Roman" pitchFamily="18" charset="0"/>
                <a:sym typeface="+mn-ea"/>
              </a:rPr>
              <a:t>     </a:t>
            </a:r>
            <a:endParaRPr lang="en-US" altLang="zh-CN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595230" y="3107324"/>
            <a:ext cx="8335645" cy="13665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20000"/>
              </a:lnSpc>
            </a:pPr>
            <a:r>
              <a:rPr lang="zh-CN" sz="2300" b="1" dirty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23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sz="2300" b="1" dirty="0">
                <a:latin typeface="Times New Roman" pitchFamily="18" charset="0"/>
                <a:cs typeface="Times New Roman" pitchFamily="18" charset="0"/>
              </a:rPr>
              <a:t>）</a:t>
            </a:r>
            <a:r>
              <a:rPr sz="2300" b="1" dirty="0" err="1">
                <a:latin typeface="Times New Roman" pitchFamily="18" charset="0"/>
                <a:cs typeface="Times New Roman" pitchFamily="18" charset="0"/>
              </a:rPr>
              <a:t>某公司向某地投放共享单车，前两年每年投放</a:t>
            </a:r>
            <a:r>
              <a:rPr lang="en-US" sz="2300" b="1" i="1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辆，为环保和安全起见，从第三年年初起不再投放，且每个月回</a:t>
            </a:r>
            <a:r>
              <a:rPr lang="en-US" sz="2300" b="1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辆，第三年</a:t>
            </a:r>
            <a:r>
              <a:rPr lang="zh-CN" altLang="en-US" sz="2300" b="1" dirty="0">
                <a:latin typeface="Times New Roman" pitchFamily="18" charset="0"/>
                <a:cs typeface="Times New Roman" pitchFamily="18" charset="0"/>
              </a:rPr>
              <a:t>年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底，该地区共有这家公司的共享单车的辆数为</a:t>
            </a:r>
            <a:r>
              <a:rPr lang="zh-CN" sz="2300" b="1" u="sng" dirty="0"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en-US" altLang="zh-CN" sz="2300" b="1" u="sng" dirty="0">
                <a:latin typeface="Times New Roman" pitchFamily="18" charset="0"/>
                <a:cs typeface="Times New Roman" pitchFamily="18" charset="0"/>
                <a:sym typeface="+mn-ea"/>
              </a:rPr>
              <a:t>                 </a:t>
            </a:r>
            <a:r>
              <a:rPr lang="en-US" altLang="zh-CN" sz="2300" b="1" dirty="0"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84750" y="1911639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＋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zh-CN" altLang="en-US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72200" y="2436905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2800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－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60224" y="3909980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－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altLang="zh-CN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zh-CN" altLang="en-US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>
            <a:off x="7136873" y="1146626"/>
            <a:ext cx="1463819" cy="215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4" name="文本框 103"/>
          <p:cNvSpPr txBox="1"/>
          <p:nvPr/>
        </p:nvSpPr>
        <p:spPr>
          <a:xfrm>
            <a:off x="751237" y="960990"/>
            <a:ext cx="6057370" cy="321062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300" b="1" dirty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2300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zh-CN" sz="2300" b="1" dirty="0" smtClean="0"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zh-CN" altLang="en-US" sz="2300" b="1" dirty="0" smtClean="0">
                <a:latin typeface="Times New Roman" pitchFamily="18" charset="0"/>
                <a:cs typeface="Times New Roman" pitchFamily="18" charset="0"/>
              </a:rPr>
              <a:t>现存与陕西历史博物馆的我国</a:t>
            </a:r>
            <a:r>
              <a:rPr lang="zh-CN" altLang="zh-CN" sz="2300" b="1" dirty="0" smtClean="0">
                <a:latin typeface="Times New Roman" pitchFamily="18" charset="0"/>
                <a:cs typeface="Times New Roman" pitchFamily="18" charset="0"/>
              </a:rPr>
              <a:t>南北朝</a:t>
            </a:r>
            <a:r>
              <a:rPr lang="zh-CN" altLang="zh-CN" sz="2300" b="1" dirty="0">
                <a:latin typeface="Times New Roman" pitchFamily="18" charset="0"/>
                <a:cs typeface="Times New Roman" pitchFamily="18" charset="0"/>
              </a:rPr>
              <a:t>时期的官员独孤信的</a:t>
            </a:r>
            <a:r>
              <a:rPr lang="zh-CN" altLang="zh-CN" sz="2300" b="1" dirty="0" smtClean="0">
                <a:latin typeface="Times New Roman" pitchFamily="18" charset="0"/>
                <a:cs typeface="Times New Roman" pitchFamily="18" charset="0"/>
              </a:rPr>
              <a:t>印章</a:t>
            </a:r>
            <a:r>
              <a:rPr lang="zh-CN" altLang="en-US" sz="2300" b="1" dirty="0" smtClean="0">
                <a:latin typeface="Times New Roman" pitchFamily="18" charset="0"/>
                <a:cs typeface="Times New Roman" pitchFamily="18" charset="0"/>
              </a:rPr>
              <a:t>如</a:t>
            </a:r>
            <a:r>
              <a:rPr lang="zh-CN" sz="2300" b="1" dirty="0" smtClean="0">
                <a:latin typeface="Times New Roman" pitchFamily="18" charset="0"/>
                <a:cs typeface="Times New Roman" pitchFamily="18" charset="0"/>
              </a:rPr>
              <a:t>图</a:t>
            </a:r>
            <a:r>
              <a:rPr lang="zh-CN" sz="2300" b="1" dirty="0">
                <a:latin typeface="Times New Roman" pitchFamily="18" charset="0"/>
                <a:cs typeface="Times New Roman" pitchFamily="18" charset="0"/>
              </a:rPr>
              <a:t>4.1-</a:t>
            </a:r>
            <a:r>
              <a:rPr lang="zh-CN" sz="23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2300" b="1" dirty="0">
                <a:latin typeface="Times New Roman" pitchFamily="18" charset="0"/>
                <a:cs typeface="Times New Roman" pitchFamily="18" charset="0"/>
              </a:rPr>
              <a:t>所示</a:t>
            </a:r>
            <a:r>
              <a:rPr lang="zh-CN" sz="2300" b="1" dirty="0" smtClean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zh-CN" sz="2300" b="1" dirty="0">
                <a:latin typeface="Times New Roman" pitchFamily="18" charset="0"/>
                <a:cs typeface="Times New Roman" pitchFamily="18" charset="0"/>
              </a:rPr>
              <a:t>它由18个相同的正方形和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zh-CN" sz="2300" b="1" dirty="0">
                <a:latin typeface="Times New Roman" pitchFamily="18" charset="0"/>
                <a:cs typeface="Times New Roman" pitchFamily="18" charset="0"/>
              </a:rPr>
              <a:t>个相同的等边三角形围成，如果其中正方形和等边三角形的边长都为</a:t>
            </a:r>
            <a:r>
              <a:rPr lang="zh-CN" sz="23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sz="2300" b="1" dirty="0">
                <a:latin typeface="Times New Roman" pitchFamily="18" charset="0"/>
                <a:cs typeface="Times New Roman" pitchFamily="18" charset="0"/>
              </a:rPr>
              <a:t>，等边三角形的高为</a:t>
            </a:r>
            <a:r>
              <a:rPr lang="zh-CN" sz="23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sz="2300" b="1" dirty="0">
                <a:latin typeface="Times New Roman" pitchFamily="18" charset="0"/>
                <a:cs typeface="Times New Roman" pitchFamily="18" charset="0"/>
              </a:rPr>
              <a:t>，那么这个印章的表面积为</a:t>
            </a:r>
            <a:r>
              <a:rPr lang="en-US" sz="2300" b="1" u="sng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300" b="1" u="sng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en-US" sz="2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71600" y="4083918"/>
            <a:ext cx="7488832" cy="49244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注意：</a:t>
            </a:r>
            <a:r>
              <a:rPr lang="zh-CN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多项式的每一项都包含它前面的正负号</a:t>
            </a:r>
            <a:endParaRPr lang="zh-CN" altLang="en-US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39786" y="3572544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en-US" altLang="zh-CN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b="1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＋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zh-CN" altLang="en-US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3" name="Rectangle 3"/>
          <p:cNvSpPr>
            <a:spLocks noGrp="1"/>
          </p:cNvSpPr>
          <p:nvPr/>
        </p:nvSpPr>
        <p:spPr>
          <a:xfrm>
            <a:off x="536539" y="811607"/>
            <a:ext cx="8479502" cy="334168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/>
                <a:ea typeface="黑体" panose="02010609060101010101" pitchFamily="2" charset="-122"/>
              </a:rPr>
              <a:t>1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/>
                <a:ea typeface="黑体" panose="02010609060101010101" pitchFamily="2" charset="-122"/>
              </a:rPr>
              <a:t>. </a:t>
            </a:r>
            <a:r>
              <a:rPr lang="zh-CN" altLang="en-US" sz="2400" b="1" dirty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判断正误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：</a:t>
            </a:r>
            <a:endParaRPr lang="zh-CN" altLang="en-US" sz="2400" b="1" dirty="0" smtClean="0">
              <a:solidFill>
                <a:prstClr val="black"/>
              </a:solidFill>
              <a:latin typeface="Times New Roman"/>
              <a:ea typeface="黑体" panose="02010609060101010101" pitchFamily="2" charset="-122"/>
            </a:endParaRPr>
          </a:p>
          <a:p>
            <a:pPr marL="342900" indent="-342900">
              <a:lnSpc>
                <a:spcPct val="15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</a:rPr>
              <a:t>（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</a:rPr>
              <a:t>1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</a:rPr>
              <a:t>）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多项式    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- 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x</a:t>
            </a:r>
            <a:r>
              <a:rPr lang="en-US" altLang="zh-CN" sz="2400" b="1" baseline="30000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2 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y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+2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x</a:t>
            </a:r>
            <a:r>
              <a:rPr lang="en-US" altLang="zh-CN" sz="2400" b="1" baseline="30000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-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y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的次数是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． （       ）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    </a:t>
            </a:r>
          </a:p>
          <a:p>
            <a:pPr marL="342900" indent="-342900">
              <a:lnSpc>
                <a:spcPct val="20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</a:rPr>
              <a:t>（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</a:rPr>
              <a:t>2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</a:rPr>
              <a:t>）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多项式 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-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+3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en-US" altLang="zh-CN" sz="2400" b="1" baseline="30000" dirty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400" b="1" dirty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的一次项系数是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．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黑体" panose="02010609060101010101" pitchFamily="2" charset="-122"/>
              </a:rPr>
              <a:t>（       ）</a:t>
            </a:r>
            <a:endParaRPr lang="zh-CN" altLang="en-US" sz="2400" b="1" dirty="0">
              <a:solidFill>
                <a:prstClr val="black"/>
              </a:solidFill>
              <a:latin typeface="Times New Roman"/>
              <a:ea typeface="黑体" panose="02010609060101010101" pitchFamily="2" charset="-122"/>
            </a:endParaRPr>
          </a:p>
          <a:p>
            <a:pPr marL="342900" indent="-342900">
              <a:lnSpc>
                <a:spcPct val="20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</a:rPr>
              <a:t>（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楷体" panose="02010609060101010101" charset="-122"/>
              </a:rPr>
              <a:t>3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</a:rPr>
              <a:t>）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-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x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-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y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-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z</a:t>
            </a:r>
            <a:r>
              <a:rPr lang="zh-CN" altLang="en-US" sz="2400" b="1" dirty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是三次三项式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．（       ）</a:t>
            </a:r>
            <a:endParaRPr lang="zh-CN" altLang="en-US" sz="2400" b="1" dirty="0">
              <a:solidFill>
                <a:prstClr val="black"/>
              </a:solidFill>
              <a:latin typeface="Times New Roman"/>
              <a:ea typeface="黑体" panose="02010609060101010101" pitchFamily="2" charset="-122"/>
            </a:endParaRPr>
          </a:p>
        </p:txBody>
      </p:sp>
      <p:graphicFrame>
        <p:nvGraphicFramePr>
          <p:cNvPr id="35328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5281416"/>
              </p:ext>
            </p:extLst>
          </p:nvPr>
        </p:nvGraphicFramePr>
        <p:xfrm>
          <a:off x="2456014" y="1311268"/>
          <a:ext cx="265488" cy="68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3" name="Equation" r:id="rId3" imgW="152280" imgH="393480" progId="Equation.DSMT4">
                  <p:embed/>
                </p:oleObj>
              </mc:Choice>
              <mc:Fallback>
                <p:oleObj name="Equation" r:id="rId3" imgW="1522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56014" y="1311268"/>
                        <a:ext cx="265488" cy="684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6146439" y="1479195"/>
            <a:ext cx="494046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/>
              </a:rPr>
              <a:t>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146439" y="2166208"/>
            <a:ext cx="330200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/>
              </a:rPr>
              <a:t>×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599716" y="2884604"/>
            <a:ext cx="494046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/>
              </a:rPr>
              <a:t>×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876256" y="1462030"/>
            <a:ext cx="1452562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次数是</a:t>
            </a:r>
            <a:r>
              <a:rPr lang="en-US" altLang="zh-CN" sz="2400" b="1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3 </a:t>
            </a:r>
            <a:endParaRPr lang="en-US" altLang="zh-CN" sz="24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791237" y="2166208"/>
            <a:ext cx="2224804" cy="4308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>
              <a:defRPr sz="2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sz="2200" dirty="0">
                <a:latin typeface="Times New Roman" panose="02020603050405020304" pitchFamily="18" charset="0"/>
                <a:ea typeface="宋体" pitchFamily="2" charset="-122"/>
              </a:rPr>
              <a:t>一次</a:t>
            </a:r>
            <a:r>
              <a:rPr lang="zh-CN" altLang="en-US" sz="2200" dirty="0" smtClean="0">
                <a:latin typeface="Times New Roman" panose="02020603050405020304" pitchFamily="18" charset="0"/>
                <a:ea typeface="宋体" pitchFamily="2" charset="-122"/>
              </a:rPr>
              <a:t>项系数</a:t>
            </a:r>
            <a:r>
              <a:rPr lang="zh-CN" altLang="en-US" sz="2200" dirty="0">
                <a:latin typeface="Times New Roman" panose="02020603050405020304" pitchFamily="18" charset="0"/>
                <a:ea typeface="宋体" pitchFamily="2" charset="-122"/>
              </a:rPr>
              <a:t>是</a:t>
            </a:r>
            <a:r>
              <a:rPr lang="en-US" altLang="zh-CN" sz="2200" dirty="0">
                <a:latin typeface="Times New Roman" panose="02020603050405020304" pitchFamily="18" charset="0"/>
                <a:ea typeface="宋体" pitchFamily="2" charset="-122"/>
              </a:rPr>
              <a:t>-1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360626" y="2920745"/>
            <a:ext cx="2523742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>
              <a:defRPr sz="2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sz="2400" dirty="0">
                <a:latin typeface="Times New Roman" panose="02020603050405020304" pitchFamily="18" charset="0"/>
                <a:ea typeface="宋体" pitchFamily="2" charset="-122"/>
              </a:rPr>
              <a:t>是一次三项式</a:t>
            </a:r>
          </a:p>
        </p:txBody>
      </p:sp>
      <p:sp>
        <p:nvSpPr>
          <p:cNvPr id="22" name="Rectangle 3"/>
          <p:cNvSpPr>
            <a:spLocks noGrp="1"/>
          </p:cNvSpPr>
          <p:nvPr/>
        </p:nvSpPr>
        <p:spPr>
          <a:xfrm>
            <a:off x="570829" y="3367001"/>
            <a:ext cx="8327426" cy="1292981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/>
                <a:ea typeface="黑体" panose="02010609060101010101" pitchFamily="2" charset="-122"/>
              </a:rPr>
              <a:t>2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/>
                <a:ea typeface="黑体" panose="02010609060101010101" pitchFamily="2" charset="-122"/>
              </a:rPr>
              <a:t>. </a:t>
            </a:r>
            <a:r>
              <a:rPr lang="zh-CN" altLang="en-US" sz="2400" b="1" dirty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一个</a:t>
            </a:r>
            <a:r>
              <a:rPr lang="zh-CN" altLang="en-US" sz="2400" b="1" dirty="0">
                <a:solidFill>
                  <a:srgbClr val="FF0000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关于字母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x</a:t>
            </a:r>
            <a:r>
              <a:rPr lang="zh-CN" altLang="en-US" sz="2400" b="1" dirty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的二次三项式的二次项系数为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lang="zh-CN" altLang="en-US" sz="2400" b="1" dirty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，一次项系数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为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zh-CN" altLang="en-US" sz="2400" b="1" dirty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常数项为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7</a:t>
            </a:r>
            <a:r>
              <a:rPr lang="zh-CN" altLang="en-US" sz="2400" b="1" dirty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，则这个二次三项式为＿</a:t>
            </a:r>
            <a:r>
              <a:rPr lang="zh-CN" altLang="en-US" sz="2400" b="1" dirty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＿＿</a:t>
            </a:r>
            <a:r>
              <a:rPr lang="zh-CN" altLang="en-US" sz="2400" b="1" dirty="0">
                <a:solidFill>
                  <a:prstClr val="black"/>
                </a:solidFill>
                <a:latin typeface="Times New Roman"/>
                <a:ea typeface="楷体" panose="02010609060101010101" charset="-122"/>
                <a:cs typeface="楷体" panose="02010609060101010101" charset="-122"/>
              </a:rPr>
              <a:t>＿＿．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311538" y="3990830"/>
            <a:ext cx="2380576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/>
              </a:rPr>
              <a:t>4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/>
              </a:rPr>
              <a:t>x</a:t>
            </a:r>
            <a:r>
              <a:rPr lang="en-US" altLang="zh-CN" sz="2400" b="1" baseline="30000" dirty="0">
                <a:solidFill>
                  <a:srgbClr val="FF0000"/>
                </a:solidFill>
                <a:latin typeface="Times New Roman"/>
              </a:rPr>
              <a:t>2</a:t>
            </a:r>
            <a:r>
              <a:rPr lang="en-US" altLang="zh-CN" sz="2400" b="1" dirty="0">
                <a:solidFill>
                  <a:srgbClr val="FF0000"/>
                </a:solidFill>
                <a:latin typeface="Times New Roman"/>
              </a:rPr>
              <a:t>+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/>
              </a:rPr>
              <a:t>x</a:t>
            </a:r>
            <a:r>
              <a:rPr lang="en-US" altLang="zh-CN" sz="2400" b="1" dirty="0">
                <a:solidFill>
                  <a:srgbClr val="FF0000"/>
                </a:solidFill>
                <a:latin typeface="Times New Roman"/>
              </a:rPr>
              <a:t>+7</a:t>
            </a:r>
          </a:p>
        </p:txBody>
      </p:sp>
    </p:spTree>
    <p:extLst>
      <p:ext uri="{BB962C8B-B14F-4D97-AF65-F5344CB8AC3E}">
        <p14:creationId xmlns:p14="http://schemas.microsoft.com/office/powerpoint/2010/main" val="467309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7" grpId="0"/>
      <p:bldP spid="9" grpId="0"/>
      <p:bldP spid="10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97151" y="1195356"/>
            <a:ext cx="8267968" cy="2677708"/>
            <a:chOff x="850" y="4359"/>
            <a:chExt cx="14749" cy="5620"/>
          </a:xfrm>
        </p:grpSpPr>
        <p:sp>
          <p:nvSpPr>
            <p:cNvPr id="70660" name="文本框 100"/>
            <p:cNvSpPr txBox="1"/>
            <p:nvPr/>
          </p:nvSpPr>
          <p:spPr>
            <a:xfrm>
              <a:off x="850" y="4359"/>
              <a:ext cx="14749" cy="56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800" b="1" dirty="0" smtClean="0">
                  <a:solidFill>
                    <a:srgbClr val="FF0000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3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.</a:t>
              </a:r>
              <a:r>
                <a:rPr lang="zh-CN" altLang="en-US" sz="28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若            </a:t>
              </a:r>
              <a:r>
                <a:rPr lang="en-US" altLang="zh-CN" sz="28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                         </a:t>
              </a:r>
              <a:r>
                <a:rPr lang="zh-CN" altLang="en-US" sz="28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是关于</a:t>
              </a:r>
              <a:r>
                <a:rPr lang="en-US" altLang="zh-CN" sz="2800" b="1" i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x</a:t>
              </a:r>
              <a:r>
                <a:rPr lang="zh-CN" altLang="en-US" sz="28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的一次</a:t>
              </a:r>
              <a:r>
                <a:rPr lang="zh-CN" altLang="en-US" sz="28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式</a:t>
              </a:r>
              <a:r>
                <a:rPr lang="zh-CN" altLang="en-US" sz="28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，</a:t>
              </a:r>
              <a:r>
                <a:rPr lang="zh-CN" altLang="en-US" sz="28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则</a:t>
              </a:r>
              <a:r>
                <a:rPr lang="en-US" altLang="zh-CN" sz="2800" b="1" i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a </a:t>
              </a:r>
              <a:r>
                <a:rPr lang="en-US" altLang="zh-CN" sz="28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=_____</a:t>
              </a:r>
              <a:r>
                <a:rPr lang="zh-CN" altLang="en-US" sz="28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；若</a:t>
              </a:r>
              <a:r>
                <a:rPr lang="zh-CN" altLang="en-US" sz="28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它是关于</a:t>
              </a:r>
              <a:r>
                <a:rPr lang="en-US" altLang="zh-CN" sz="2800" b="1" i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x</a:t>
              </a:r>
              <a:r>
                <a:rPr lang="zh-CN" altLang="en-US" sz="28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的二次</a:t>
              </a:r>
              <a:r>
                <a:rPr lang="zh-CN" altLang="en-US" sz="28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二项式</a:t>
              </a:r>
              <a:r>
                <a:rPr lang="zh-CN" altLang="en-US" sz="28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，</a:t>
              </a:r>
              <a:r>
                <a:rPr lang="zh-CN" altLang="en-US" sz="28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则</a:t>
              </a:r>
              <a:r>
                <a:rPr lang="en-US" altLang="zh-CN" sz="2800" b="1" i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a </a:t>
              </a:r>
              <a:r>
                <a:rPr lang="en-US" altLang="zh-CN" sz="28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=____.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2800" b="1" dirty="0" smtClean="0">
                  <a:solidFill>
                    <a:srgbClr val="FF0000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4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.</a:t>
              </a:r>
              <a:r>
                <a:rPr lang="zh-CN" altLang="en-US" sz="28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多项式                                是关于</a:t>
              </a:r>
              <a:r>
                <a:rPr lang="en-US" altLang="zh-CN" sz="2800" b="1" i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a</a:t>
              </a:r>
              <a:r>
                <a:rPr lang="zh-CN" altLang="en-US" sz="28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、</a:t>
              </a:r>
              <a:r>
                <a:rPr lang="en-US" altLang="zh-CN" sz="2800" b="1" i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b</a:t>
              </a:r>
              <a:r>
                <a:rPr lang="zh-CN" altLang="en-US" sz="28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的四次三项式，且最高次项的系数为－</a:t>
              </a:r>
              <a:r>
                <a:rPr lang="en-US" altLang="zh-CN" sz="28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2</a:t>
              </a:r>
              <a:r>
                <a:rPr lang="zh-CN" altLang="en-US" sz="28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，则</a:t>
              </a:r>
              <a:r>
                <a:rPr lang="en-US" altLang="zh-CN" sz="2800" b="1" i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x </a:t>
              </a:r>
              <a:r>
                <a:rPr lang="en-US" altLang="zh-CN" sz="28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=____</a:t>
              </a:r>
              <a:r>
                <a:rPr lang="zh-CN" altLang="en-US" sz="28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，</a:t>
              </a:r>
              <a:r>
                <a:rPr lang="en-US" altLang="zh-CN" sz="2800" b="1" i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y</a:t>
              </a:r>
              <a:r>
                <a:rPr lang="en-US" altLang="zh-CN" sz="28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=____.</a:t>
              </a:r>
              <a:endParaRPr lang="zh-CN" altLang="en-US" sz="28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endParaRPr>
            </a:p>
          </p:txBody>
        </p:sp>
        <p:pic>
          <p:nvPicPr>
            <p:cNvPr id="70661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75" y="4688"/>
              <a:ext cx="5631" cy="8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0662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85" y="7232"/>
              <a:ext cx="4894" cy="123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文本框 6"/>
          <p:cNvSpPr txBox="1"/>
          <p:nvPr/>
        </p:nvSpPr>
        <p:spPr>
          <a:xfrm>
            <a:off x="1228667" y="1938622"/>
            <a:ext cx="301625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620751" y="1964354"/>
            <a:ext cx="944401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-3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401241" y="3202574"/>
            <a:ext cx="804949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-5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925284" y="3254398"/>
            <a:ext cx="804949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49547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131840" y="1131590"/>
            <a:ext cx="49448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ea"/>
                <a:ea typeface="+mj-ea"/>
                <a:cs typeface="Times New Roman" pitchFamily="18" charset="0"/>
              </a:rPr>
              <a:t>概念：</a:t>
            </a:r>
            <a:r>
              <a:rPr lang="zh-CN" altLang="en-US" sz="2400" dirty="0"/>
              <a:t>几</a:t>
            </a:r>
            <a:r>
              <a:rPr lang="zh-CN" altLang="en-US" sz="2400" dirty="0" smtClean="0"/>
              <a:t>个单项式的和</a:t>
            </a:r>
            <a:endParaRPr lang="zh-CN" altLang="en-US" sz="2400" dirty="0"/>
          </a:p>
        </p:txBody>
      </p:sp>
      <p:sp>
        <p:nvSpPr>
          <p:cNvPr id="9" name="左大括号 8"/>
          <p:cNvSpPr/>
          <p:nvPr/>
        </p:nvSpPr>
        <p:spPr>
          <a:xfrm>
            <a:off x="2899132" y="1274824"/>
            <a:ext cx="216024" cy="1813065"/>
          </a:xfrm>
          <a:prstGeom prst="leftBrace">
            <a:avLst>
              <a:gd name="adj1" fmla="val 60846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163938" y="1845680"/>
            <a:ext cx="208823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1.</a:t>
            </a:r>
            <a:r>
              <a:rPr kumimoji="0" lang="zh-CN" altLang="en-US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多</a:t>
            </a:r>
            <a:r>
              <a:rPr kumimoji="0" lang="zh-CN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项式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NEU-BZ-S92"/>
                <a:cs typeface="Times New Roman" pitchFamily="18" charset="0"/>
              </a:rPr>
              <a:t>  </a:t>
            </a:r>
            <a:endParaRPr kumimoji="0" lang="zh-CN" sz="9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NEU-BZ-S92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3165086" y="1858190"/>
            <a:ext cx="49116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ea"/>
                <a:ea typeface="+mj-ea"/>
                <a:cs typeface="Times New Roman" pitchFamily="18" charset="0"/>
              </a:rPr>
              <a:t>项：每个单项式</a:t>
            </a:r>
            <a:endParaRPr kumimoji="0" lang="zh-CN" sz="115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ea"/>
              <a:ea typeface="+mj-ea"/>
              <a:cs typeface="Times New Roman" pitchFamily="18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138664" y="2738130"/>
            <a:ext cx="47220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ea"/>
                <a:ea typeface="+mj-ea"/>
                <a:cs typeface="Times New Roman" pitchFamily="18" charset="0"/>
              </a:rPr>
              <a:t>次数：次数最高的项的次数</a:t>
            </a:r>
            <a:endParaRPr lang="zh-CN" alt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235946" y="3607537"/>
            <a:ext cx="6084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800" dirty="0" smtClean="0">
                <a:latin typeface="Times New Roman" pitchFamily="18" charset="0"/>
                <a:cs typeface="Times New Roman" pitchFamily="18" charset="0"/>
              </a:rPr>
              <a:t>整式：单项式与多项式统称整式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08642" y="1995686"/>
            <a:ext cx="5987009" cy="830981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4584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47431" y="1190911"/>
            <a:ext cx="7613650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en-US" sz="2800" b="0" dirty="0">
                <a:latin typeface="楷体" pitchFamily="49" charset="-122"/>
                <a:ea typeface="楷体" pitchFamily="49" charset="-122"/>
              </a:rPr>
              <a:t>1. </a:t>
            </a:r>
            <a:r>
              <a:rPr lang="zh-CN" sz="2800" b="0" dirty="0">
                <a:latin typeface="楷体" pitchFamily="49" charset="-122"/>
                <a:ea typeface="楷体" pitchFamily="49" charset="-122"/>
              </a:rPr>
              <a:t>掌握多项式、多项式的项、次数以及常数项的</a:t>
            </a:r>
            <a:r>
              <a:rPr lang="zh-CN" sz="2800" b="0" dirty="0" smtClean="0">
                <a:latin typeface="楷体" pitchFamily="49" charset="-122"/>
                <a:ea typeface="楷体" pitchFamily="49" charset="-122"/>
              </a:rPr>
              <a:t>概念</a:t>
            </a:r>
            <a:r>
              <a:rPr lang="en-US" altLang="zh-CN" sz="2800" b="0" dirty="0" smtClean="0">
                <a:latin typeface="楷体" pitchFamily="49" charset="-122"/>
                <a:ea typeface="楷体" pitchFamily="49" charset="-122"/>
              </a:rPr>
              <a:t>.</a:t>
            </a:r>
            <a:endParaRPr lang="en-US" sz="2800" b="0" dirty="0">
              <a:latin typeface="楷体" pitchFamily="49" charset="-122"/>
              <a:ea typeface="楷体" pitchFamily="49" charset="-122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lang="en-US" sz="2800" b="0" dirty="0">
                <a:latin typeface="楷体" pitchFamily="49" charset="-122"/>
                <a:ea typeface="楷体" pitchFamily="49" charset="-122"/>
              </a:rPr>
              <a:t>2. </a:t>
            </a:r>
            <a:r>
              <a:rPr lang="zh-CN" sz="2800" b="0" dirty="0">
                <a:latin typeface="楷体" pitchFamily="49" charset="-122"/>
                <a:ea typeface="楷体" pitchFamily="49" charset="-122"/>
              </a:rPr>
              <a:t>会准确迅速的确定一个多项式的项数和</a:t>
            </a:r>
            <a:r>
              <a:rPr lang="zh-CN" sz="2800" b="0" dirty="0" smtClean="0">
                <a:latin typeface="楷体" pitchFamily="49" charset="-122"/>
                <a:ea typeface="楷体" pitchFamily="49" charset="-122"/>
              </a:rPr>
              <a:t>次数</a:t>
            </a:r>
            <a:r>
              <a:rPr lang="en-US" altLang="zh-CN" sz="2800" b="0" dirty="0" smtClean="0">
                <a:latin typeface="楷体" pitchFamily="49" charset="-122"/>
                <a:ea typeface="楷体" pitchFamily="49" charset="-122"/>
              </a:rPr>
              <a:t>.</a:t>
            </a:r>
            <a:endParaRPr lang="en-US" sz="2800" b="0" dirty="0">
              <a:latin typeface="楷体" pitchFamily="49" charset="-122"/>
              <a:ea typeface="楷体" pitchFamily="49" charset="-122"/>
            </a:endParaRPr>
          </a:p>
          <a:p>
            <a:pPr marL="0" indent="0" eaLnBrk="1" latinLnBrk="0" hangingPunct="1">
              <a:lnSpc>
                <a:spcPct val="150000"/>
              </a:lnSpc>
            </a:pPr>
            <a:r>
              <a:rPr lang="en-US" sz="2800" b="0" dirty="0">
                <a:latin typeface="楷体" pitchFamily="49" charset="-122"/>
                <a:ea typeface="楷体" pitchFamily="49" charset="-122"/>
              </a:rPr>
              <a:t>3. </a:t>
            </a:r>
            <a:r>
              <a:rPr lang="zh-CN" sz="2800" b="0" dirty="0">
                <a:latin typeface="楷体" pitchFamily="49" charset="-122"/>
                <a:ea typeface="楷体" pitchFamily="49" charset="-122"/>
              </a:rPr>
              <a:t>归纳出整式的概念会区别单项式和</a:t>
            </a:r>
            <a:r>
              <a:rPr lang="zh-CN" sz="2800" b="0" dirty="0" smtClean="0">
                <a:latin typeface="楷体" pitchFamily="49" charset="-122"/>
                <a:ea typeface="楷体" pitchFamily="49" charset="-122"/>
              </a:rPr>
              <a:t>多项式</a:t>
            </a:r>
            <a:r>
              <a:rPr lang="en-US" altLang="zh-CN" sz="2800" b="0" dirty="0" smtClean="0">
                <a:latin typeface="楷体" pitchFamily="49" charset="-122"/>
                <a:ea typeface="楷体" pitchFamily="49" charset="-122"/>
              </a:rPr>
              <a:t>.</a:t>
            </a:r>
            <a:endParaRPr lang="zh-CN" altLang="en-US" sz="2800" b="0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71600" y="1275606"/>
            <a:ext cx="7679690" cy="22898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学习重点：</a:t>
            </a: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理解多项式、多项式的项与次</a:t>
            </a:r>
          </a:p>
          <a:p>
            <a:pPr>
              <a:lnSpc>
                <a:spcPct val="170000"/>
              </a:lnSpc>
            </a:pP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     </a:t>
            </a: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数概念以及整式的</a:t>
            </a:r>
            <a:r>
              <a:rPr lang="zh-CN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概念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endParaRPr lang="zh-CN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学习难点：</a:t>
            </a: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正确的找出多项式的项和</a:t>
            </a:r>
            <a:r>
              <a:rPr lang="zh-CN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次数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endParaRPr lang="zh-CN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990650" y="1503060"/>
            <a:ext cx="854075" cy="497840"/>
            <a:chOff x="1055" y="1954"/>
            <a:chExt cx="1029" cy="554"/>
          </a:xfrm>
          <a:solidFill>
            <a:srgbClr val="009FB0"/>
          </a:solidFill>
        </p:grpSpPr>
        <p:sp>
          <p:nvSpPr>
            <p:cNvPr id="5" name="椭圆 4"/>
            <p:cNvSpPr/>
            <p:nvPr/>
          </p:nvSpPr>
          <p:spPr>
            <a:xfrm>
              <a:off x="1055" y="1954"/>
              <a:ext cx="554" cy="55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1530" y="1954"/>
              <a:ext cx="554" cy="55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971600" y="1358206"/>
            <a:ext cx="7833360" cy="12369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sz="2800" dirty="0" err="1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</a:t>
            </a:r>
            <a:r>
              <a:rPr 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sz="28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上节课我们学习了单项式</a:t>
            </a:r>
            <a:r>
              <a:rPr sz="2800" dirty="0" err="1">
                <a:latin typeface="黑体" panose="02010609060101010101" pitchFamily="49" charset="-122"/>
                <a:ea typeface="黑体" panose="02010609060101010101" pitchFamily="49" charset="-122"/>
              </a:rPr>
              <a:t>，请同学们回忆一下单项式以及单项式的系数与次数的概念</a:t>
            </a:r>
            <a:r>
              <a:rPr sz="28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846887" y="3400107"/>
            <a:ext cx="7731760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buClrTx/>
              <a:buSzTx/>
            </a:pPr>
            <a:r>
              <a:rPr lang="zh-CN" altLang="en-US" sz="2800" dirty="0">
                <a:solidFill>
                  <a:srgbClr val="0070C0"/>
                </a:solidFill>
              </a:rPr>
              <a:t>单项式的次数：</a:t>
            </a:r>
            <a:r>
              <a:rPr lang="zh-CN" altLang="en-US" sz="2800" dirty="0">
                <a:solidFill>
                  <a:srgbClr val="FF0000"/>
                </a:solidFill>
              </a:rPr>
              <a:t>单项式中所有字母指数的和叫作单项式的次数。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99592" y="1312227"/>
            <a:ext cx="7806055" cy="1124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20000"/>
              </a:lnSpc>
            </a:pPr>
            <a:r>
              <a:rPr lang="zh-CN" altLang="en-US" sz="2800" dirty="0">
                <a:solidFill>
                  <a:srgbClr val="0070C0"/>
                </a:solidFill>
                <a:sym typeface="+mn-ea"/>
              </a:rPr>
              <a:t>单项式：</a:t>
            </a:r>
            <a:r>
              <a:rPr lang="zh-CN" altLang="en-US" sz="2800" dirty="0">
                <a:solidFill>
                  <a:srgbClr val="FF0000"/>
                </a:solidFill>
                <a:sym typeface="+mn-ea"/>
              </a:rPr>
              <a:t>数或字母的积，像这样的代数式叫作单项式。单独的一个数或一个字母也是单项式。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79272" y="2365057"/>
            <a:ext cx="7924800" cy="1124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20000"/>
              </a:lnSpc>
            </a:pPr>
            <a:r>
              <a:rPr lang="zh-CN" altLang="en-US" sz="2800">
                <a:solidFill>
                  <a:srgbClr val="0070C0"/>
                </a:solidFill>
                <a:sym typeface="+mn-ea"/>
              </a:rPr>
              <a:t>单项式的系数：</a:t>
            </a:r>
            <a:r>
              <a:rPr lang="zh-CN" altLang="en-US" sz="2800">
                <a:solidFill>
                  <a:srgbClr val="FF0000"/>
                </a:solidFill>
                <a:sym typeface="+mn-ea"/>
              </a:rPr>
              <a:t>单项式中的数字因数叫作单项式的系数。</a:t>
            </a:r>
          </a:p>
        </p:txBody>
      </p:sp>
    </p:spTree>
    <p:extLst>
      <p:ext uri="{BB962C8B-B14F-4D97-AF65-F5344CB8AC3E}">
        <p14:creationId xmlns:p14="http://schemas.microsoft.com/office/powerpoint/2010/main" val="3296725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619672" y="1203598"/>
            <a:ext cx="5080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zh-CN" sz="2800" b="0" dirty="0">
                <a:ea typeface="宋体" panose="02010600030101010101" pitchFamily="2" charset="-122"/>
              </a:rPr>
              <a:t>请同学们观察下列代数式</a:t>
            </a:r>
            <a:endParaRPr lang="zh-CN" altLang="en-US" sz="2800" b="0" dirty="0"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43608" y="2660322"/>
            <a:ext cx="7704856" cy="138366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800" b="0" dirty="0">
                <a:ea typeface="宋体" panose="02010600030101010101" pitchFamily="2" charset="-122"/>
              </a:rPr>
              <a:t>这些式子与单项式有什么区别和联系？它们有什么共同的特点？</a:t>
            </a:r>
            <a:endParaRPr lang="zh-CN" altLang="en-US" sz="2800" b="0" dirty="0">
              <a:ea typeface="宋体" panose="02010600030101010101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669976" y="1923677"/>
                <a:ext cx="6749032" cy="680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altLang="zh-CN" sz="2400" i="1" dirty="0" smtClean="0"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zh-CN" altLang="en-US" sz="2400" dirty="0" smtClean="0">
                    <a:latin typeface="Times New Roman" pitchFamily="18" charset="0"/>
                    <a:cs typeface="Times New Roman" pitchFamily="18" charset="0"/>
                  </a:rPr>
                  <a:t>－</a:t>
                </a:r>
                <a:r>
                  <a:rPr lang="en-US" altLang="zh-CN" sz="2400" dirty="0" smtClean="0">
                    <a:latin typeface="Times New Roman" pitchFamily="18" charset="0"/>
                    <a:cs typeface="Times New Roman" pitchFamily="18" charset="0"/>
                  </a:rPr>
                  <a:t>10</a:t>
                </a:r>
                <a:r>
                  <a:rPr lang="zh-CN" altLang="en-US" sz="2400" dirty="0" smtClean="0">
                    <a:latin typeface="Times New Roman" pitchFamily="18" charset="0"/>
                    <a:cs typeface="Times New Roman" pitchFamily="18" charset="0"/>
                  </a:rPr>
                  <a:t>，</a:t>
                </a:r>
                <a:r>
                  <a:rPr lang="en-US" altLang="zh-CN" sz="2400" i="1" dirty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en-US" altLang="zh-CN" sz="2400" baseline="30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zh-CN" altLang="en-US" sz="2400" dirty="0" smtClean="0">
                    <a:latin typeface="Times New Roman" pitchFamily="18" charset="0"/>
                    <a:cs typeface="Times New Roman" pitchFamily="18" charset="0"/>
                  </a:rPr>
                  <a:t>＋</a:t>
                </a:r>
                <a:r>
                  <a:rPr lang="en-US" altLang="zh-CN" sz="24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altLang="zh-CN" sz="2400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zh-CN" altLang="en-US" sz="2400" dirty="0" smtClean="0">
                    <a:latin typeface="Times New Roman" pitchFamily="18" charset="0"/>
                    <a:cs typeface="Times New Roman" pitchFamily="18" charset="0"/>
                  </a:rPr>
                  <a:t>＋</a:t>
                </a:r>
                <a:r>
                  <a:rPr lang="en-US" altLang="zh-CN" sz="2400" dirty="0" smtClean="0">
                    <a:latin typeface="Times New Roman" pitchFamily="18" charset="0"/>
                    <a:cs typeface="Times New Roman" pitchFamily="18" charset="0"/>
                  </a:rPr>
                  <a:t>8,2</a:t>
                </a:r>
                <a:r>
                  <a:rPr lang="en-US" altLang="zh-CN" sz="2400" i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zh-CN" altLang="en-US" sz="2400" dirty="0">
                    <a:latin typeface="Times New Roman" pitchFamily="18" charset="0"/>
                    <a:cs typeface="Times New Roman" pitchFamily="18" charset="0"/>
                  </a:rPr>
                  <a:t> ＋ </a:t>
                </a:r>
                <a:r>
                  <a:rPr lang="en-US" altLang="zh-CN" sz="24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altLang="zh-CN" sz="2400" i="1" dirty="0" smtClean="0"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zh-CN" altLang="en-US" sz="2400" dirty="0" smtClean="0">
                    <a:latin typeface="Times New Roman" pitchFamily="18" charset="0"/>
                    <a:cs typeface="Times New Roman" pitchFamily="18" charset="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0" dirty="0" smtClean="0"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zh-CN" altLang="en-US" sz="2400" dirty="0">
                            <a:latin typeface="Times New Roman" pitchFamily="18" charset="0"/>
                            <a:cs typeface="Times New Roman" pitchFamily="18" charset="0"/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400" i="1" dirty="0" smtClean="0">
                    <a:latin typeface="Times New Roman" pitchFamily="18" charset="0"/>
                    <a:cs typeface="Times New Roman" pitchFamily="18" charset="0"/>
                  </a:rPr>
                  <a:t>ab</a:t>
                </a:r>
                <a:r>
                  <a:rPr lang="zh-CN" altLang="en-US" sz="2400" i="1" dirty="0" smtClean="0">
                    <a:latin typeface="Times New Roman" pitchFamily="18" charset="0"/>
                    <a:cs typeface="Times New Roman" pitchFamily="18" charset="0"/>
                  </a:rPr>
                  <a:t>－</a:t>
                </a:r>
                <a:r>
                  <a:rPr lang="en-US" altLang="zh-CN" sz="2400" dirty="0" smtClean="0">
                    <a:latin typeface="Times New Roman" pitchFamily="18" charset="0"/>
                    <a:cs typeface="Times New Roman" pitchFamily="18" charset="0"/>
                  </a:rPr>
                  <a:t>π</a:t>
                </a:r>
                <a:r>
                  <a:rPr lang="en-US" altLang="zh-CN" sz="2400" i="1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US" altLang="zh-CN" sz="2400" baseline="30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zh-CN" altLang="en-US" sz="2400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976" y="1923677"/>
                <a:ext cx="6749032" cy="680571"/>
              </a:xfrm>
              <a:prstGeom prst="rect">
                <a:avLst/>
              </a:prstGeom>
              <a:blipFill rotWithShape="1">
                <a:blip r:embed="rId2"/>
                <a:stretch>
                  <a:fillRect l="-1445" b="-81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665788" y="1417953"/>
            <a:ext cx="0" cy="361950"/>
          </a:xfrm>
          <a:prstGeom prst="line">
            <a:avLst/>
          </a:prstGeom>
          <a:ln w="19050" cmpd="sng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>
            <p:custDataLst>
              <p:tags r:id="rId1"/>
            </p:custDataLst>
          </p:nvPr>
        </p:nvSpPr>
        <p:spPr>
          <a:xfrm>
            <a:off x="1009956" y="1049545"/>
            <a:ext cx="7348855" cy="107696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20000"/>
              </a:lnSpc>
            </a:pPr>
            <a:r>
              <a:rPr lang="zh-CN" sz="2800" b="1" dirty="0">
                <a:latin typeface="Times New Roman" pitchFamily="18" charset="0"/>
                <a:ea typeface="+mj-ea"/>
                <a:cs typeface="Times New Roman" pitchFamily="18" charset="0"/>
              </a:rPr>
              <a:t>多项式的定义：</a:t>
            </a:r>
            <a:r>
              <a:rPr lang="zh-CN" sz="2800" b="0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像这样，几个单项式的</a:t>
            </a:r>
            <a:r>
              <a:rPr lang="zh-CN" sz="2800" b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和</a:t>
            </a:r>
            <a:r>
              <a:rPr lang="zh-CN" sz="2800" b="0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叫做多项式。</a:t>
            </a:r>
            <a:endParaRPr lang="zh-CN" altLang="en-US" sz="2800" b="0" dirty="0">
              <a:solidFill>
                <a:srgbClr val="0070C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27584" y="2061843"/>
            <a:ext cx="7948295" cy="1303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en-US" altLang="zh-CN" sz="2800" b="0" dirty="0">
                <a:latin typeface="Times New Roman" pitchFamily="18" charset="0"/>
                <a:ea typeface="+mj-ea"/>
                <a:cs typeface="Times New Roman" pitchFamily="18" charset="0"/>
              </a:rPr>
              <a:t>       </a:t>
            </a:r>
            <a:r>
              <a:rPr lang="zh-CN" sz="2800" b="0" dirty="0">
                <a:latin typeface="Times New Roman" pitchFamily="18" charset="0"/>
                <a:ea typeface="+mj-ea"/>
                <a:cs typeface="Times New Roman" pitchFamily="18" charset="0"/>
              </a:rPr>
              <a:t>观察下列</a:t>
            </a:r>
            <a:r>
              <a:rPr lang="zh-CN" sz="2800" b="0" dirty="0" smtClean="0">
                <a:latin typeface="Times New Roman" pitchFamily="18" charset="0"/>
                <a:ea typeface="+mj-ea"/>
                <a:cs typeface="Times New Roman" pitchFamily="18" charset="0"/>
              </a:rPr>
              <a:t>多项式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－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zh-CN" altLang="en-US" sz="2800" dirty="0" smtClean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</a:rPr>
              <a:t> x</a:t>
            </a:r>
            <a:r>
              <a:rPr lang="en-US" altLang="zh-CN" sz="28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＋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＋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8,</a:t>
            </a:r>
            <a:r>
              <a:rPr lang="en-US" altLang="zh-CN" sz="2800" b="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zh-CN" sz="2800" dirty="0" smtClean="0">
                <a:latin typeface="Times New Roman" pitchFamily="18" charset="0"/>
                <a:ea typeface="+mj-ea"/>
                <a:cs typeface="Times New Roman" pitchFamily="18" charset="0"/>
                <a:sym typeface="+mn-ea"/>
              </a:rPr>
              <a:t>它们</a:t>
            </a:r>
            <a:r>
              <a:rPr lang="zh-CN" sz="2800" dirty="0">
                <a:latin typeface="Times New Roman" pitchFamily="18" charset="0"/>
                <a:ea typeface="+mj-ea"/>
                <a:cs typeface="Times New Roman" pitchFamily="18" charset="0"/>
                <a:sym typeface="+mn-ea"/>
              </a:rPr>
              <a:t>是由那些单项式组成的？</a:t>
            </a:r>
            <a:endParaRPr lang="zh-CN" altLang="en-US" sz="2800" b="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27584" y="3358729"/>
            <a:ext cx="7721600" cy="130317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800" b="1" dirty="0">
                <a:latin typeface="Times New Roman" pitchFamily="18" charset="0"/>
                <a:ea typeface="+mj-ea"/>
                <a:cs typeface="Times New Roman" pitchFamily="18" charset="0"/>
              </a:rPr>
              <a:t>多项式的项：</a:t>
            </a:r>
            <a:r>
              <a:rPr lang="zh-CN" sz="2800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多项式中的每个单项式叫做多项式的</a:t>
            </a:r>
            <a:r>
              <a:rPr lang="zh-CN" sz="280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项</a:t>
            </a:r>
            <a:r>
              <a:rPr lang="zh-CN" sz="2800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，不含字母的项叫做</a:t>
            </a:r>
            <a:r>
              <a:rPr lang="zh-CN" sz="280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常数项</a:t>
            </a:r>
            <a:r>
              <a:rPr lang="zh-CN" sz="2800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。</a:t>
            </a:r>
            <a:endParaRPr lang="zh-CN" altLang="en-US" sz="2800" dirty="0">
              <a:solidFill>
                <a:srgbClr val="0070C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>
            <p:custDataLst>
              <p:tags r:id="rId1"/>
            </p:custDataLst>
          </p:nvPr>
        </p:nvSpPr>
        <p:spPr>
          <a:xfrm>
            <a:off x="611560" y="1131590"/>
            <a:ext cx="8264525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en-US" altLang="zh-CN" sz="2800" b="0" dirty="0">
                <a:ea typeface="宋体" panose="02010600030101010101" pitchFamily="2" charset="-122"/>
              </a:rPr>
              <a:t>       </a:t>
            </a:r>
            <a:r>
              <a:rPr lang="zh-CN" sz="2800" b="0" dirty="0">
                <a:ea typeface="宋体" panose="02010600030101010101" pitchFamily="2" charset="-122"/>
              </a:rPr>
              <a:t>下列</a:t>
            </a:r>
            <a:r>
              <a:rPr lang="zh-CN" sz="2800" b="0" dirty="0" smtClean="0">
                <a:ea typeface="宋体" panose="02010600030101010101" pitchFamily="2" charset="-122"/>
              </a:rPr>
              <a:t>多项式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－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</a:rPr>
              <a:t> x</a:t>
            </a:r>
            <a:r>
              <a:rPr lang="en-US" altLang="zh-CN" sz="28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＋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＋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altLang="zh-CN" sz="2800" b="0" dirty="0" smtClean="0">
                <a:ea typeface="宋体" panose="02010600030101010101" pitchFamily="2" charset="-122"/>
              </a:rPr>
              <a:t> </a:t>
            </a:r>
            <a:r>
              <a:rPr lang="en-US" altLang="zh-CN" sz="2800" b="0" dirty="0" err="1">
                <a:ea typeface="宋体" panose="02010600030101010101" pitchFamily="2" charset="-122"/>
              </a:rPr>
              <a:t>各有几项，每一项的次数分别是多少</a:t>
            </a:r>
            <a:r>
              <a:rPr lang="en-US" altLang="zh-CN" sz="2800" b="0" dirty="0">
                <a:ea typeface="宋体" panose="02010600030101010101" pitchFamily="2" charset="-122"/>
              </a:rPr>
              <a:t>？</a:t>
            </a:r>
            <a:endParaRPr lang="zh-CN" altLang="en-US" sz="2800" b="0" dirty="0">
              <a:ea typeface="宋体" panose="02010600030101010101" pitchFamily="2" charset="-122"/>
            </a:endParaRPr>
          </a:p>
        </p:txBody>
      </p:sp>
      <p:sp>
        <p:nvSpPr>
          <p:cNvPr id="3" name="文本框 101"/>
          <p:cNvSpPr txBox="1"/>
          <p:nvPr/>
        </p:nvSpPr>
        <p:spPr>
          <a:xfrm>
            <a:off x="612195" y="2451120"/>
            <a:ext cx="8108950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800" b="1" dirty="0">
                <a:latin typeface="宋体" pitchFamily="2" charset="-122"/>
              </a:rPr>
              <a:t>多项式的次数：</a:t>
            </a:r>
            <a:r>
              <a:rPr lang="zh-CN" sz="2800" b="0" dirty="0">
                <a:solidFill>
                  <a:srgbClr val="0070C0"/>
                </a:solidFill>
                <a:latin typeface="宋体" pitchFamily="2" charset="-122"/>
              </a:rPr>
              <a:t>多项式里，次数最高的</a:t>
            </a:r>
            <a:r>
              <a:rPr lang="zh-CN" sz="2800" b="0" dirty="0" smtClean="0">
                <a:solidFill>
                  <a:srgbClr val="0070C0"/>
                </a:solidFill>
                <a:latin typeface="宋体" pitchFamily="2" charset="-122"/>
              </a:rPr>
              <a:t>项</a:t>
            </a:r>
            <a:r>
              <a:rPr lang="zh-CN" altLang="en-US" sz="2800" dirty="0">
                <a:solidFill>
                  <a:srgbClr val="0070C0"/>
                </a:solidFill>
                <a:latin typeface="宋体" pitchFamily="2" charset="-122"/>
              </a:rPr>
              <a:t>的</a:t>
            </a:r>
            <a:r>
              <a:rPr lang="zh-CN" sz="2800" b="0" dirty="0" smtClean="0">
                <a:solidFill>
                  <a:srgbClr val="0070C0"/>
                </a:solidFill>
                <a:latin typeface="宋体" pitchFamily="2" charset="-122"/>
              </a:rPr>
              <a:t>次数</a:t>
            </a:r>
            <a:r>
              <a:rPr lang="zh-CN" sz="2800" b="0" dirty="0">
                <a:solidFill>
                  <a:srgbClr val="0070C0"/>
                </a:solidFill>
                <a:latin typeface="宋体" pitchFamily="2" charset="-122"/>
              </a:rPr>
              <a:t>，叫做这个多项式的次数。</a:t>
            </a:r>
            <a:endParaRPr lang="zh-CN" altLang="en-US" sz="2800" b="0" dirty="0">
              <a:solidFill>
                <a:srgbClr val="0070C0"/>
              </a:solidFill>
              <a:latin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50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/>
              <p:cNvSpPr txBox="1"/>
              <p:nvPr/>
            </p:nvSpPr>
            <p:spPr>
              <a:xfrm>
                <a:off x="853326" y="1131590"/>
                <a:ext cx="8108950" cy="168424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sz="2800" dirty="0" smtClean="0"/>
                  <a:t>说出</a:t>
                </a:r>
                <a:r>
                  <a:rPr lang="zh-CN" sz="2800" dirty="0"/>
                  <a:t>下列多项式</a:t>
                </a:r>
                <a:r>
                  <a:rPr lang="en-US" altLang="zh-CN" sz="28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altLang="zh-CN" sz="2800" i="1" dirty="0"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zh-CN" altLang="en-US" sz="2800" dirty="0">
                    <a:latin typeface="Times New Roman" pitchFamily="18" charset="0"/>
                    <a:cs typeface="Times New Roman" pitchFamily="18" charset="0"/>
                  </a:rPr>
                  <a:t> ＋ </a:t>
                </a:r>
                <a:r>
                  <a:rPr lang="en-US" altLang="zh-CN" sz="2800" dirty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altLang="zh-CN" sz="2800" i="1" dirty="0"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zh-CN" altLang="en-US" sz="2800" dirty="0">
                    <a:latin typeface="Times New Roman" pitchFamily="18" charset="0"/>
                    <a:cs typeface="Times New Roman" pitchFamily="18" charset="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800" dirty="0"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zh-CN" altLang="en-US" sz="2800" dirty="0">
                            <a:latin typeface="Times New Roman" pitchFamily="18" charset="0"/>
                            <a:cs typeface="Times New Roman" pitchFamily="18" charset="0"/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800" dirty="0"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800" i="1" dirty="0">
                    <a:latin typeface="Times New Roman" pitchFamily="18" charset="0"/>
                    <a:cs typeface="Times New Roman" pitchFamily="18" charset="0"/>
                  </a:rPr>
                  <a:t>ab</a:t>
                </a:r>
                <a:r>
                  <a:rPr lang="zh-CN" altLang="en-US" sz="2800" i="1" dirty="0">
                    <a:latin typeface="Times New Roman" pitchFamily="18" charset="0"/>
                    <a:cs typeface="Times New Roman" pitchFamily="18" charset="0"/>
                  </a:rPr>
                  <a:t>－</a:t>
                </a:r>
                <a:r>
                  <a:rPr lang="en-US" altLang="zh-CN" sz="2800" dirty="0" smtClean="0">
                    <a:latin typeface="Times New Roman" pitchFamily="18" charset="0"/>
                    <a:cs typeface="Times New Roman" pitchFamily="18" charset="0"/>
                  </a:rPr>
                  <a:t>π</a:t>
                </a:r>
                <a:r>
                  <a:rPr lang="en-US" altLang="zh-CN" sz="2800" i="1" dirty="0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US" altLang="zh-CN" sz="2800" baseline="30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zh-CN" sz="2800" dirty="0" smtClean="0">
                    <a:sym typeface="+mn-ea"/>
                  </a:rPr>
                  <a:t>的</a:t>
                </a:r>
                <a:r>
                  <a:rPr lang="zh-CN" sz="2800" dirty="0">
                    <a:sym typeface="+mn-ea"/>
                  </a:rPr>
                  <a:t>项和</a:t>
                </a:r>
                <a:r>
                  <a:rPr lang="zh-CN" sz="2800" dirty="0" smtClean="0">
                    <a:sym typeface="+mn-ea"/>
                  </a:rPr>
                  <a:t>次数</a:t>
                </a:r>
                <a:endParaRPr lang="en-US" altLang="zh-CN" sz="2800" dirty="0" smtClean="0">
                  <a:sym typeface="+mn-ea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sz="2800" dirty="0" smtClean="0">
                    <a:sym typeface="+mn-ea"/>
                  </a:rPr>
                  <a:t>分别</a:t>
                </a:r>
                <a:r>
                  <a:rPr lang="zh-CN" sz="2800" dirty="0">
                    <a:sym typeface="+mn-ea"/>
                  </a:rPr>
                  <a:t>是什么？（口答）</a:t>
                </a:r>
                <a:endParaRPr lang="zh-CN" altLang="en-US" sz="2800" dirty="0"/>
              </a:p>
            </p:txBody>
          </p:sp>
        </mc:Choice>
        <mc:Fallback xmlns=""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326" y="1131590"/>
                <a:ext cx="8108950" cy="1684244"/>
              </a:xfrm>
              <a:prstGeom prst="rect">
                <a:avLst/>
              </a:prstGeom>
              <a:blipFill rotWithShape="1">
                <a:blip r:embed="rId2"/>
                <a:stretch>
                  <a:fillRect l="-1579" b="-8333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03cb5ca4-3200-47ea-8909-9a8b1196cda9"/>
  <p:tag name="COMMONDATA" val="eyJoZGlkIjoiOGY5ZTQ3ZTQxYzI3OGMwMDQ1ZGRjYjQ5NzM3NTRkMTIifQ=="/>
  <p:tag name="commondata" val="eyJoZGlkIjoiMjY4NDIwODRhNmQ3NGE4OTVhOTFmNjZkMGQxOGMzYmE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708</Words>
  <Application>Microsoft Office PowerPoint</Application>
  <PresentationFormat>全屏显示(16:9)</PresentationFormat>
  <Paragraphs>60</Paragraphs>
  <Slides>16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Times New Roman</vt:lpstr>
      <vt:lpstr>Cambria Math</vt:lpstr>
      <vt:lpstr>楷体</vt:lpstr>
      <vt:lpstr>隶书</vt:lpstr>
      <vt:lpstr>Calibri</vt:lpstr>
      <vt:lpstr>黑体</vt:lpstr>
      <vt:lpstr>NEU-BZ-S92</vt:lpstr>
      <vt:lpstr>2_自定义设计方案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758</cp:revision>
  <dcterms:created xsi:type="dcterms:W3CDTF">2023-10-19T08:02:00Z</dcterms:created>
  <dcterms:modified xsi:type="dcterms:W3CDTF">2024-08-21T08:09:02Z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F20A88FF996842EEA31DE2929FDDD657_13</vt:lpwstr>
  </property>
</Properties>
</file>